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bin Sketch Bold" panose="020B0803050202020004" pitchFamily="34" charset="77"/>
      <p:regular r:id="rId19"/>
      <p:bold r:id="rId20"/>
    </p:embeddedFont>
    <p:embeddedFont>
      <p:font typeface="Courier New OS" panose="02070309020205020404" pitchFamily="49" charset="0"/>
      <p:regular r:id="rId21"/>
      <p:bold r:id="rId22"/>
      <p:italic r:id="rId23"/>
      <p:boldItalic r:id="rId24"/>
    </p:embeddedFont>
    <p:embeddedFont>
      <p:font typeface="Courier New OS Bold" panose="02070309020205020404" pitchFamily="49" charset="0"/>
      <p:regular r:id="rId25"/>
      <p:bold r:id="rId26"/>
      <p:italic r:id="rId27"/>
      <p:boldItalic r:id="rId28"/>
    </p:embeddedFont>
    <p:embeddedFont>
      <p:font typeface="Schoolbell" panose="02000000000000000000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89" autoAdjust="0"/>
  </p:normalViewPr>
  <p:slideViewPr>
    <p:cSldViewPr>
      <p:cViewPr varScale="1">
        <p:scale>
          <a:sx n="77" d="100"/>
          <a:sy n="77" d="100"/>
        </p:scale>
        <p:origin x="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7.svg"/><Relationship Id="rId4" Type="http://schemas.openxmlformats.org/officeDocument/2006/relationships/image" Target="../media/image48.sv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27.sv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4369" y="6199103"/>
            <a:ext cx="2136937" cy="2208720"/>
          </a:xfrm>
          <a:custGeom>
            <a:avLst/>
            <a:gdLst/>
            <a:ahLst/>
            <a:cxnLst/>
            <a:rect l="l" t="t" r="r" b="b"/>
            <a:pathLst>
              <a:path w="2136937" h="2208720">
                <a:moveTo>
                  <a:pt x="0" y="0"/>
                </a:moveTo>
                <a:lnTo>
                  <a:pt x="2136937" y="0"/>
                </a:lnTo>
                <a:lnTo>
                  <a:pt x="2136937" y="2208720"/>
                </a:lnTo>
                <a:lnTo>
                  <a:pt x="0" y="22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1191" y="8325620"/>
            <a:ext cx="902368" cy="932680"/>
          </a:xfrm>
          <a:custGeom>
            <a:avLst/>
            <a:gdLst/>
            <a:ahLst/>
            <a:cxnLst/>
            <a:rect l="l" t="t" r="r" b="b"/>
            <a:pathLst>
              <a:path w="902368" h="932680">
                <a:moveTo>
                  <a:pt x="0" y="0"/>
                </a:moveTo>
                <a:lnTo>
                  <a:pt x="902369" y="0"/>
                </a:lnTo>
                <a:lnTo>
                  <a:pt x="902369" y="932680"/>
                </a:lnTo>
                <a:lnTo>
                  <a:pt x="0" y="9326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383879" y="7392939"/>
            <a:ext cx="902368" cy="932680"/>
          </a:xfrm>
          <a:custGeom>
            <a:avLst/>
            <a:gdLst/>
            <a:ahLst/>
            <a:cxnLst/>
            <a:rect l="l" t="t" r="r" b="b"/>
            <a:pathLst>
              <a:path w="902368" h="932680">
                <a:moveTo>
                  <a:pt x="0" y="0"/>
                </a:moveTo>
                <a:lnTo>
                  <a:pt x="902368" y="0"/>
                </a:lnTo>
                <a:lnTo>
                  <a:pt x="902368" y="932681"/>
                </a:lnTo>
                <a:lnTo>
                  <a:pt x="0" y="93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24214">
            <a:off x="16075764" y="1949195"/>
            <a:ext cx="1770499" cy="1699679"/>
          </a:xfrm>
          <a:custGeom>
            <a:avLst/>
            <a:gdLst/>
            <a:ahLst/>
            <a:cxnLst/>
            <a:rect l="l" t="t" r="r" b="b"/>
            <a:pathLst>
              <a:path w="1770499" h="1699679">
                <a:moveTo>
                  <a:pt x="0" y="0"/>
                </a:moveTo>
                <a:lnTo>
                  <a:pt x="1770499" y="0"/>
                </a:lnTo>
                <a:lnTo>
                  <a:pt x="1770499" y="1699679"/>
                </a:lnTo>
                <a:lnTo>
                  <a:pt x="0" y="16996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187301" y="2921589"/>
            <a:ext cx="4300066" cy="7181738"/>
          </a:xfrm>
          <a:custGeom>
            <a:avLst/>
            <a:gdLst/>
            <a:ahLst/>
            <a:cxnLst/>
            <a:rect l="l" t="t" r="r" b="b"/>
            <a:pathLst>
              <a:path w="4300066" h="7181738">
                <a:moveTo>
                  <a:pt x="0" y="0"/>
                </a:moveTo>
                <a:lnTo>
                  <a:pt x="4300066" y="0"/>
                </a:lnTo>
                <a:lnTo>
                  <a:pt x="4300066" y="7181739"/>
                </a:lnTo>
                <a:lnTo>
                  <a:pt x="0" y="7181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96066" y="465450"/>
            <a:ext cx="16463234" cy="121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6"/>
              </a:lnSpc>
            </a:pPr>
            <a:r>
              <a:rPr lang="en-US" sz="7033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Python Programming Summer Camp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6541" y="1732395"/>
            <a:ext cx="13630424" cy="200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Class # 1</a:t>
            </a:r>
          </a:p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Printing Fun – Say Hello to 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44414" y="5293684"/>
            <a:ext cx="6136909" cy="95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sz="552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By Asim Munawar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03989" y="6419215"/>
            <a:ext cx="2394990" cy="2422240"/>
          </a:xfrm>
          <a:custGeom>
            <a:avLst/>
            <a:gdLst/>
            <a:ahLst/>
            <a:cxnLst/>
            <a:rect l="l" t="t" r="r" b="b"/>
            <a:pathLst>
              <a:path w="2394990" h="2422240">
                <a:moveTo>
                  <a:pt x="0" y="0"/>
                </a:moveTo>
                <a:lnTo>
                  <a:pt x="2394990" y="0"/>
                </a:lnTo>
                <a:lnTo>
                  <a:pt x="2394990" y="2422241"/>
                </a:lnTo>
                <a:lnTo>
                  <a:pt x="0" y="24222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549058" y="2973190"/>
            <a:ext cx="2271781" cy="2426469"/>
          </a:xfrm>
          <a:custGeom>
            <a:avLst/>
            <a:gdLst/>
            <a:ahLst/>
            <a:cxnLst/>
            <a:rect l="l" t="t" r="r" b="b"/>
            <a:pathLst>
              <a:path w="2271781" h="2426469">
                <a:moveTo>
                  <a:pt x="0" y="0"/>
                </a:moveTo>
                <a:lnTo>
                  <a:pt x="2271781" y="0"/>
                </a:lnTo>
                <a:lnTo>
                  <a:pt x="2271781" y="2426468"/>
                </a:lnTo>
                <a:lnTo>
                  <a:pt x="0" y="24264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85439" y="585298"/>
            <a:ext cx="1771686" cy="1838325"/>
          </a:xfrm>
          <a:custGeom>
            <a:avLst/>
            <a:gdLst/>
            <a:ahLst/>
            <a:cxnLst/>
            <a:rect l="l" t="t" r="r" b="b"/>
            <a:pathLst>
              <a:path w="1771686" h="1838325">
                <a:moveTo>
                  <a:pt x="0" y="0"/>
                </a:moveTo>
                <a:lnTo>
                  <a:pt x="1771685" y="0"/>
                </a:lnTo>
                <a:lnTo>
                  <a:pt x="1771685" y="1838325"/>
                </a:lnTo>
                <a:lnTo>
                  <a:pt x="0" y="18383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901484" y="978254"/>
            <a:ext cx="13836322" cy="106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So do I need to talk in 0's 1's Language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7540" y="2896990"/>
            <a:ext cx="7573214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No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Luckily, we have programming languages.</a:t>
            </a:r>
          </a:p>
          <a:p>
            <a:pPr algn="just">
              <a:lnSpc>
                <a:spcPts val="5040"/>
              </a:lnSpc>
            </a:pPr>
            <a:endParaRPr lang="en-US" sz="36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Python is a very powerful but easy-to-understand language.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85374" y="6179582"/>
            <a:ext cx="7916460" cy="168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We write in Python</a:t>
            </a:r>
          </a:p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Computer convert to 0s and 1s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1986" y="1787524"/>
            <a:ext cx="16617314" cy="373890"/>
          </a:xfrm>
          <a:custGeom>
            <a:avLst/>
            <a:gdLst/>
            <a:ahLst/>
            <a:cxnLst/>
            <a:rect l="l" t="t" r="r" b="b"/>
            <a:pathLst>
              <a:path w="16617314" h="373890">
                <a:moveTo>
                  <a:pt x="0" y="0"/>
                </a:moveTo>
                <a:lnTo>
                  <a:pt x="16617314" y="0"/>
                </a:lnTo>
                <a:lnTo>
                  <a:pt x="16617314" y="373890"/>
                </a:lnTo>
                <a:lnTo>
                  <a:pt x="0" y="37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887492" y="2301785"/>
            <a:ext cx="12735977" cy="5683430"/>
          </a:xfrm>
          <a:custGeom>
            <a:avLst/>
            <a:gdLst/>
            <a:ahLst/>
            <a:cxnLst/>
            <a:rect l="l" t="t" r="r" b="b"/>
            <a:pathLst>
              <a:path w="12735977" h="5683430">
                <a:moveTo>
                  <a:pt x="0" y="0"/>
                </a:moveTo>
                <a:lnTo>
                  <a:pt x="12735977" y="0"/>
                </a:lnTo>
                <a:lnTo>
                  <a:pt x="12735977" y="5683430"/>
                </a:lnTo>
                <a:lnTo>
                  <a:pt x="0" y="5683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41986" y="60326"/>
            <a:ext cx="10112004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Setup CoLab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36075" y="372119"/>
            <a:ext cx="7823225" cy="117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 b="1">
                <a:solidFill>
                  <a:srgbClr val="38DB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https://colab.google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939519">
            <a:off x="535628" y="541850"/>
            <a:ext cx="2073579" cy="1881773"/>
          </a:xfrm>
          <a:custGeom>
            <a:avLst/>
            <a:gdLst/>
            <a:ahLst/>
            <a:cxnLst/>
            <a:rect l="l" t="t" r="r" b="b"/>
            <a:pathLst>
              <a:path w="2073579" h="1881773">
                <a:moveTo>
                  <a:pt x="0" y="0"/>
                </a:moveTo>
                <a:lnTo>
                  <a:pt x="2073579" y="0"/>
                </a:lnTo>
                <a:lnTo>
                  <a:pt x="2073579" y="1881773"/>
                </a:lnTo>
                <a:lnTo>
                  <a:pt x="0" y="1881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847639">
            <a:off x="15821665" y="318159"/>
            <a:ext cx="3131380" cy="4231594"/>
          </a:xfrm>
          <a:custGeom>
            <a:avLst/>
            <a:gdLst/>
            <a:ahLst/>
            <a:cxnLst/>
            <a:rect l="l" t="t" r="r" b="b"/>
            <a:pathLst>
              <a:path w="3131380" h="4231594">
                <a:moveTo>
                  <a:pt x="0" y="0"/>
                </a:moveTo>
                <a:lnTo>
                  <a:pt x="3131379" y="0"/>
                </a:lnTo>
                <a:lnTo>
                  <a:pt x="3131379" y="4231594"/>
                </a:lnTo>
                <a:lnTo>
                  <a:pt x="0" y="4231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571933" y="3710812"/>
            <a:ext cx="13113563" cy="3360351"/>
          </a:xfrm>
          <a:custGeom>
            <a:avLst/>
            <a:gdLst/>
            <a:ahLst/>
            <a:cxnLst/>
            <a:rect l="l" t="t" r="r" b="b"/>
            <a:pathLst>
              <a:path w="13113563" h="3360351">
                <a:moveTo>
                  <a:pt x="0" y="0"/>
                </a:moveTo>
                <a:lnTo>
                  <a:pt x="13113563" y="0"/>
                </a:lnTo>
                <a:lnTo>
                  <a:pt x="13113563" y="3360350"/>
                </a:lnTo>
                <a:lnTo>
                  <a:pt x="0" y="33603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613733" y="1240677"/>
            <a:ext cx="7029963" cy="91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1"/>
              </a:lnSpc>
            </a:pPr>
            <a:r>
              <a:rPr lang="en-US" sz="53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Task # 1: </a:t>
            </a:r>
            <a:r>
              <a:rPr lang="en-US" sz="5300" b="1">
                <a:solidFill>
                  <a:srgbClr val="F5C718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Hello World 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939519">
            <a:off x="535628" y="541850"/>
            <a:ext cx="2073579" cy="1881773"/>
          </a:xfrm>
          <a:custGeom>
            <a:avLst/>
            <a:gdLst/>
            <a:ahLst/>
            <a:cxnLst/>
            <a:rect l="l" t="t" r="r" b="b"/>
            <a:pathLst>
              <a:path w="2073579" h="1881773">
                <a:moveTo>
                  <a:pt x="0" y="0"/>
                </a:moveTo>
                <a:lnTo>
                  <a:pt x="2073579" y="0"/>
                </a:lnTo>
                <a:lnTo>
                  <a:pt x="2073579" y="1881773"/>
                </a:lnTo>
                <a:lnTo>
                  <a:pt x="0" y="1881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847639">
            <a:off x="15821665" y="318159"/>
            <a:ext cx="3131380" cy="4231594"/>
          </a:xfrm>
          <a:custGeom>
            <a:avLst/>
            <a:gdLst/>
            <a:ahLst/>
            <a:cxnLst/>
            <a:rect l="l" t="t" r="r" b="b"/>
            <a:pathLst>
              <a:path w="3131380" h="4231594">
                <a:moveTo>
                  <a:pt x="0" y="0"/>
                </a:moveTo>
                <a:lnTo>
                  <a:pt x="3131379" y="0"/>
                </a:lnTo>
                <a:lnTo>
                  <a:pt x="3131379" y="4231594"/>
                </a:lnTo>
                <a:lnTo>
                  <a:pt x="0" y="4231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760203" y="3953474"/>
            <a:ext cx="10306571" cy="198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8"/>
              </a:lnSpc>
              <a:spcBef>
                <a:spcPct val="0"/>
              </a:spcBef>
            </a:pPr>
            <a:r>
              <a:rPr lang="en-US" sz="5634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print("4 + 9 = ", 4 + 9)</a:t>
            </a:r>
          </a:p>
          <a:p>
            <a:pPr algn="l">
              <a:lnSpc>
                <a:spcPts val="7888"/>
              </a:lnSpc>
              <a:spcBef>
                <a:spcPct val="0"/>
              </a:spcBef>
            </a:pPr>
            <a:endParaRPr lang="en-US" sz="5634" b="1">
              <a:solidFill>
                <a:srgbClr val="FFFF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13186" y="1336394"/>
            <a:ext cx="8696069" cy="9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Task # 2: </a:t>
            </a:r>
            <a:r>
              <a:rPr lang="en-US" sz="5700" b="1">
                <a:solidFill>
                  <a:srgbClr val="F5C718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String vs. Number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13186" y="5619389"/>
            <a:ext cx="9184805" cy="229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2"/>
              </a:lnSpc>
            </a:pPr>
            <a:r>
              <a:rPr lang="en-US" sz="435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String: Anything inside “” will print as it is.</a:t>
            </a:r>
          </a:p>
          <a:p>
            <a:pPr algn="l">
              <a:lnSpc>
                <a:spcPts val="6102"/>
              </a:lnSpc>
            </a:pPr>
            <a:r>
              <a:rPr lang="en-US" sz="435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Expression is computed e.g. 4+9</a:t>
            </a:r>
          </a:p>
          <a:p>
            <a:pPr algn="l">
              <a:lnSpc>
                <a:spcPts val="6102"/>
              </a:lnSpc>
            </a:pPr>
            <a:r>
              <a:rPr lang="en-US" sz="435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, is used to join them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09541">
            <a:off x="434894" y="225530"/>
            <a:ext cx="3131380" cy="4231594"/>
          </a:xfrm>
          <a:custGeom>
            <a:avLst/>
            <a:gdLst/>
            <a:ahLst/>
            <a:cxnLst/>
            <a:rect l="l" t="t" r="r" b="b"/>
            <a:pathLst>
              <a:path w="3131380" h="4231594">
                <a:moveTo>
                  <a:pt x="0" y="0"/>
                </a:moveTo>
                <a:lnTo>
                  <a:pt x="3131380" y="0"/>
                </a:lnTo>
                <a:lnTo>
                  <a:pt x="3131380" y="4231594"/>
                </a:lnTo>
                <a:lnTo>
                  <a:pt x="0" y="423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81787" flipH="1">
            <a:off x="9424639" y="4032630"/>
            <a:ext cx="1444806" cy="2507255"/>
          </a:xfrm>
          <a:custGeom>
            <a:avLst/>
            <a:gdLst/>
            <a:ahLst/>
            <a:cxnLst/>
            <a:rect l="l" t="t" r="r" b="b"/>
            <a:pathLst>
              <a:path w="1444806" h="2507255">
                <a:moveTo>
                  <a:pt x="1444806" y="0"/>
                </a:moveTo>
                <a:lnTo>
                  <a:pt x="0" y="0"/>
                </a:lnTo>
                <a:lnTo>
                  <a:pt x="0" y="2507256"/>
                </a:lnTo>
                <a:lnTo>
                  <a:pt x="1444806" y="2507256"/>
                </a:lnTo>
                <a:lnTo>
                  <a:pt x="14448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656072" y="3558269"/>
            <a:ext cx="1537523" cy="2474885"/>
          </a:xfrm>
          <a:custGeom>
            <a:avLst/>
            <a:gdLst/>
            <a:ahLst/>
            <a:cxnLst/>
            <a:rect l="l" t="t" r="r" b="b"/>
            <a:pathLst>
              <a:path w="1537523" h="2474885">
                <a:moveTo>
                  <a:pt x="0" y="0"/>
                </a:moveTo>
                <a:lnTo>
                  <a:pt x="1537523" y="0"/>
                </a:lnTo>
                <a:lnTo>
                  <a:pt x="1537523" y="2474886"/>
                </a:lnTo>
                <a:lnTo>
                  <a:pt x="0" y="24748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860910" y="4690937"/>
            <a:ext cx="10477733" cy="312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8"/>
              </a:lnSpc>
              <a:spcBef>
                <a:spcPct val="0"/>
              </a:spcBef>
            </a:pPr>
            <a:r>
              <a:rPr lang="en-US" sz="4434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 = "Asim"</a:t>
            </a:r>
          </a:p>
          <a:p>
            <a:pPr algn="l">
              <a:lnSpc>
                <a:spcPts val="6208"/>
              </a:lnSpc>
              <a:spcBef>
                <a:spcPct val="0"/>
              </a:spcBef>
            </a:pPr>
            <a:r>
              <a:rPr lang="en-US" sz="4434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print("*" * 20)</a:t>
            </a:r>
          </a:p>
          <a:p>
            <a:pPr algn="l">
              <a:lnSpc>
                <a:spcPts val="6208"/>
              </a:lnSpc>
              <a:spcBef>
                <a:spcPct val="0"/>
              </a:spcBef>
            </a:pPr>
            <a:r>
              <a:rPr lang="en-US" sz="4434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print("*** Welcome,", a, "***")</a:t>
            </a:r>
          </a:p>
          <a:p>
            <a:pPr algn="l">
              <a:lnSpc>
                <a:spcPts val="6208"/>
              </a:lnSpc>
              <a:spcBef>
                <a:spcPct val="0"/>
              </a:spcBef>
            </a:pPr>
            <a:r>
              <a:rPr lang="en-US" sz="4434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print("*" * 20)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35340" y="1240677"/>
            <a:ext cx="11807000" cy="91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1"/>
              </a:lnSpc>
            </a:pPr>
            <a:r>
              <a:rPr lang="en-US" sz="53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Task # 3: </a:t>
            </a:r>
            <a:r>
              <a:rPr lang="en-US" sz="5300" b="1">
                <a:solidFill>
                  <a:srgbClr val="F7C91B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Variables</a:t>
            </a:r>
            <a:r>
              <a:rPr lang="en-US" sz="53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91782" y="3587962"/>
            <a:ext cx="5664290" cy="655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9"/>
              </a:lnSpc>
            </a:pPr>
            <a:r>
              <a:rPr lang="en-US" sz="3835">
                <a:solidFill>
                  <a:srgbClr val="F7C91B"/>
                </a:solidFill>
                <a:latin typeface="Schoolbell"/>
                <a:ea typeface="Schoolbell"/>
                <a:cs typeface="Schoolbell"/>
                <a:sym typeface="Schoolbell"/>
              </a:rPr>
              <a:t>How can we multiply string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09541">
            <a:off x="434894" y="225530"/>
            <a:ext cx="3131380" cy="4231594"/>
          </a:xfrm>
          <a:custGeom>
            <a:avLst/>
            <a:gdLst/>
            <a:ahLst/>
            <a:cxnLst/>
            <a:rect l="l" t="t" r="r" b="b"/>
            <a:pathLst>
              <a:path w="3131380" h="4231594">
                <a:moveTo>
                  <a:pt x="0" y="0"/>
                </a:moveTo>
                <a:lnTo>
                  <a:pt x="3131380" y="0"/>
                </a:lnTo>
                <a:lnTo>
                  <a:pt x="3131380" y="4231594"/>
                </a:lnTo>
                <a:lnTo>
                  <a:pt x="0" y="423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985117" y="2683434"/>
            <a:ext cx="4592902" cy="6356958"/>
          </a:xfrm>
          <a:custGeom>
            <a:avLst/>
            <a:gdLst/>
            <a:ahLst/>
            <a:cxnLst/>
            <a:rect l="l" t="t" r="r" b="b"/>
            <a:pathLst>
              <a:path w="4592902" h="6356958">
                <a:moveTo>
                  <a:pt x="0" y="0"/>
                </a:moveTo>
                <a:lnTo>
                  <a:pt x="4592903" y="0"/>
                </a:lnTo>
                <a:lnTo>
                  <a:pt x="459290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035340" y="1240677"/>
            <a:ext cx="11807000" cy="91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1"/>
              </a:lnSpc>
            </a:pPr>
            <a:r>
              <a:rPr lang="en-US" sz="53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Task # 3: </a:t>
            </a:r>
            <a:r>
              <a:rPr lang="en-US" sz="5300" b="1">
                <a:solidFill>
                  <a:srgbClr val="F7C91B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Draw Pattern</a:t>
            </a:r>
            <a:r>
              <a:rPr lang="en-US" sz="53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81122" y="5701662"/>
            <a:ext cx="4303805" cy="467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3"/>
              </a:lnSpc>
            </a:pPr>
            <a:r>
              <a:rPr lang="en-US" sz="2645" b="1">
                <a:solidFill>
                  <a:srgbClr val="F8DF94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https://emojipedia.org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13733" y="1076943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232304" y="412150"/>
            <a:ext cx="2293369" cy="3468233"/>
          </a:xfrm>
          <a:custGeom>
            <a:avLst/>
            <a:gdLst/>
            <a:ahLst/>
            <a:cxnLst/>
            <a:rect l="l" t="t" r="r" b="b"/>
            <a:pathLst>
              <a:path w="2293369" h="3468233">
                <a:moveTo>
                  <a:pt x="0" y="0"/>
                </a:moveTo>
                <a:lnTo>
                  <a:pt x="2293369" y="0"/>
                </a:lnTo>
                <a:lnTo>
                  <a:pt x="2293369" y="3468233"/>
                </a:lnTo>
                <a:lnTo>
                  <a:pt x="0" y="3468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66423" y="6473920"/>
            <a:ext cx="7457015" cy="3169231"/>
          </a:xfrm>
          <a:custGeom>
            <a:avLst/>
            <a:gdLst/>
            <a:ahLst/>
            <a:cxnLst/>
            <a:rect l="l" t="t" r="r" b="b"/>
            <a:pathLst>
              <a:path w="7457015" h="3169231">
                <a:moveTo>
                  <a:pt x="0" y="0"/>
                </a:moveTo>
                <a:lnTo>
                  <a:pt x="7457015" y="0"/>
                </a:lnTo>
                <a:lnTo>
                  <a:pt x="7457015" y="3169231"/>
                </a:lnTo>
                <a:lnTo>
                  <a:pt x="0" y="31692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366423" y="4409390"/>
            <a:ext cx="9268485" cy="1807355"/>
          </a:xfrm>
          <a:custGeom>
            <a:avLst/>
            <a:gdLst/>
            <a:ahLst/>
            <a:cxnLst/>
            <a:rect l="l" t="t" r="r" b="b"/>
            <a:pathLst>
              <a:path w="9268485" h="1807355">
                <a:moveTo>
                  <a:pt x="0" y="0"/>
                </a:moveTo>
                <a:lnTo>
                  <a:pt x="9268485" y="0"/>
                </a:lnTo>
                <a:lnTo>
                  <a:pt x="9268485" y="1807355"/>
                </a:lnTo>
                <a:lnTo>
                  <a:pt x="0" y="18073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366423" y="1310518"/>
            <a:ext cx="6694121" cy="2845002"/>
          </a:xfrm>
          <a:custGeom>
            <a:avLst/>
            <a:gdLst/>
            <a:ahLst/>
            <a:cxnLst/>
            <a:rect l="l" t="t" r="r" b="b"/>
            <a:pathLst>
              <a:path w="6694121" h="2845002">
                <a:moveTo>
                  <a:pt x="0" y="0"/>
                </a:moveTo>
                <a:lnTo>
                  <a:pt x="6694121" y="0"/>
                </a:lnTo>
                <a:lnTo>
                  <a:pt x="6694121" y="2845002"/>
                </a:lnTo>
                <a:lnTo>
                  <a:pt x="0" y="2845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0618" y="6422855"/>
            <a:ext cx="6298867" cy="3220296"/>
          </a:xfrm>
          <a:custGeom>
            <a:avLst/>
            <a:gdLst/>
            <a:ahLst/>
            <a:cxnLst/>
            <a:rect l="l" t="t" r="r" b="b"/>
            <a:pathLst>
              <a:path w="6298867" h="3220296">
                <a:moveTo>
                  <a:pt x="0" y="0"/>
                </a:moveTo>
                <a:lnTo>
                  <a:pt x="6298867" y="0"/>
                </a:lnTo>
                <a:lnTo>
                  <a:pt x="6298867" y="3220296"/>
                </a:lnTo>
                <a:lnTo>
                  <a:pt x="0" y="3220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00618" y="2704645"/>
            <a:ext cx="4601700" cy="3445523"/>
          </a:xfrm>
          <a:custGeom>
            <a:avLst/>
            <a:gdLst/>
            <a:ahLst/>
            <a:cxnLst/>
            <a:rect l="l" t="t" r="r" b="b"/>
            <a:pathLst>
              <a:path w="4601700" h="3445523">
                <a:moveTo>
                  <a:pt x="0" y="0"/>
                </a:moveTo>
                <a:lnTo>
                  <a:pt x="4601700" y="0"/>
                </a:lnTo>
                <a:lnTo>
                  <a:pt x="4601700" y="3445523"/>
                </a:lnTo>
                <a:lnTo>
                  <a:pt x="0" y="3445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0618" y="171622"/>
            <a:ext cx="3185219" cy="2355911"/>
          </a:xfrm>
          <a:custGeom>
            <a:avLst/>
            <a:gdLst/>
            <a:ahLst/>
            <a:cxnLst/>
            <a:rect l="l" t="t" r="r" b="b"/>
            <a:pathLst>
              <a:path w="3185219" h="2355911">
                <a:moveTo>
                  <a:pt x="0" y="0"/>
                </a:moveTo>
                <a:lnTo>
                  <a:pt x="3185219" y="0"/>
                </a:lnTo>
                <a:lnTo>
                  <a:pt x="3185219" y="2355911"/>
                </a:lnTo>
                <a:lnTo>
                  <a:pt x="0" y="23559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64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613733" y="-142875"/>
            <a:ext cx="7060534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Homework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44200" y="2479908"/>
            <a:ext cx="3178491" cy="404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b="1" dirty="0">
                <a:solidFill>
                  <a:srgbClr val="F5109D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https://</a:t>
            </a:r>
            <a:r>
              <a:rPr lang="en-US" sz="2353" b="1" dirty="0" err="1">
                <a:solidFill>
                  <a:srgbClr val="F5109D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emojipedia.org</a:t>
            </a:r>
            <a:endParaRPr lang="en-US" sz="2353" b="1" dirty="0">
              <a:solidFill>
                <a:srgbClr val="F5109D"/>
              </a:solidFill>
              <a:latin typeface="Cabin Sketch Bold"/>
              <a:ea typeface="Cabin Sketch Bold"/>
              <a:cs typeface="Cabin Sketch Bold"/>
              <a:sym typeface="Cabin Sketch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9848" y="7254929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7"/>
                </a:lnTo>
                <a:lnTo>
                  <a:pt x="0" y="740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69815" y="3052509"/>
            <a:ext cx="12348369" cy="304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9"/>
              </a:lnSpc>
            </a:pPr>
            <a:r>
              <a:rPr lang="en-US" sz="17749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329848" y="1605402"/>
            <a:ext cx="15929452" cy="6020005"/>
          </a:xfrm>
          <a:custGeom>
            <a:avLst/>
            <a:gdLst/>
            <a:ahLst/>
            <a:cxnLst/>
            <a:rect l="l" t="t" r="r" b="b"/>
            <a:pathLst>
              <a:path w="15929452" h="6020005">
                <a:moveTo>
                  <a:pt x="0" y="0"/>
                </a:moveTo>
                <a:lnTo>
                  <a:pt x="15929452" y="0"/>
                </a:lnTo>
                <a:lnTo>
                  <a:pt x="15929452" y="6020005"/>
                </a:lnTo>
                <a:lnTo>
                  <a:pt x="0" y="6020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68871" y="7815797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1"/>
                </a:lnTo>
                <a:lnTo>
                  <a:pt x="0" y="1217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7867" y="420179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2"/>
                </a:lnTo>
                <a:lnTo>
                  <a:pt x="0" y="121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406714" y="1478947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8"/>
                </a:lnTo>
                <a:lnTo>
                  <a:pt x="0" y="740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87998" y="488156"/>
            <a:ext cx="10112004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Promise</a:t>
            </a:r>
          </a:p>
        </p:txBody>
      </p:sp>
      <p:sp>
        <p:nvSpPr>
          <p:cNvPr id="5" name="Freeform 5"/>
          <p:cNvSpPr/>
          <p:nvPr/>
        </p:nvSpPr>
        <p:spPr>
          <a:xfrm>
            <a:off x="-1077449" y="3188766"/>
            <a:ext cx="4389506" cy="6361603"/>
          </a:xfrm>
          <a:custGeom>
            <a:avLst/>
            <a:gdLst/>
            <a:ahLst/>
            <a:cxnLst/>
            <a:rect l="l" t="t" r="r" b="b"/>
            <a:pathLst>
              <a:path w="4389506" h="6361603">
                <a:moveTo>
                  <a:pt x="0" y="0"/>
                </a:moveTo>
                <a:lnTo>
                  <a:pt x="4389506" y="0"/>
                </a:lnTo>
                <a:lnTo>
                  <a:pt x="4389506" y="6361603"/>
                </a:lnTo>
                <a:lnTo>
                  <a:pt x="0" y="63616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35395" y="7515901"/>
            <a:ext cx="1516991" cy="1357707"/>
          </a:xfrm>
          <a:custGeom>
            <a:avLst/>
            <a:gdLst/>
            <a:ahLst/>
            <a:cxnLst/>
            <a:rect l="l" t="t" r="r" b="b"/>
            <a:pathLst>
              <a:path w="1516991" h="1357707">
                <a:moveTo>
                  <a:pt x="0" y="0"/>
                </a:moveTo>
                <a:lnTo>
                  <a:pt x="1516992" y="0"/>
                </a:lnTo>
                <a:lnTo>
                  <a:pt x="1516992" y="1357707"/>
                </a:lnTo>
                <a:lnTo>
                  <a:pt x="0" y="1357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264972" y="2647404"/>
            <a:ext cx="10328221" cy="532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 will attend all classes</a:t>
            </a:r>
          </a:p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 will do my homework by myself</a:t>
            </a:r>
          </a:p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 will not use AI for anything</a:t>
            </a:r>
          </a:p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Getting help from parents is ok</a:t>
            </a:r>
          </a:p>
          <a:p>
            <a:pPr algn="just">
              <a:lnSpc>
                <a:spcPts val="6019"/>
              </a:lnSpc>
            </a:pPr>
            <a:endParaRPr lang="en-US" sz="4299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 will have fun</a:t>
            </a:r>
          </a:p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 will become the worlds best programmer</a:t>
            </a:r>
          </a:p>
        </p:txBody>
      </p:sp>
      <p:sp>
        <p:nvSpPr>
          <p:cNvPr id="8" name="Freeform 8"/>
          <p:cNvSpPr/>
          <p:nvPr/>
        </p:nvSpPr>
        <p:spPr>
          <a:xfrm>
            <a:off x="3652387" y="8194754"/>
            <a:ext cx="1188319" cy="1063546"/>
          </a:xfrm>
          <a:custGeom>
            <a:avLst/>
            <a:gdLst/>
            <a:ahLst/>
            <a:cxnLst/>
            <a:rect l="l" t="t" r="r" b="b"/>
            <a:pathLst>
              <a:path w="1188319" h="1063546">
                <a:moveTo>
                  <a:pt x="0" y="0"/>
                </a:moveTo>
                <a:lnTo>
                  <a:pt x="1188319" y="0"/>
                </a:lnTo>
                <a:lnTo>
                  <a:pt x="1188319" y="1063546"/>
                </a:lnTo>
                <a:lnTo>
                  <a:pt x="0" y="10635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1498" y="3926174"/>
            <a:ext cx="791612" cy="900839"/>
          </a:xfrm>
          <a:custGeom>
            <a:avLst/>
            <a:gdLst/>
            <a:ahLst/>
            <a:cxnLst/>
            <a:rect l="l" t="t" r="r" b="b"/>
            <a:pathLst>
              <a:path w="791612" h="900839">
                <a:moveTo>
                  <a:pt x="0" y="0"/>
                </a:moveTo>
                <a:lnTo>
                  <a:pt x="791612" y="0"/>
                </a:lnTo>
                <a:lnTo>
                  <a:pt x="791612" y="900839"/>
                </a:lnTo>
                <a:lnTo>
                  <a:pt x="0" y="900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39589" y="5140532"/>
            <a:ext cx="791612" cy="900839"/>
          </a:xfrm>
          <a:custGeom>
            <a:avLst/>
            <a:gdLst/>
            <a:ahLst/>
            <a:cxnLst/>
            <a:rect l="l" t="t" r="r" b="b"/>
            <a:pathLst>
              <a:path w="791612" h="900839">
                <a:moveTo>
                  <a:pt x="0" y="0"/>
                </a:moveTo>
                <a:lnTo>
                  <a:pt x="791613" y="0"/>
                </a:lnTo>
                <a:lnTo>
                  <a:pt x="791613" y="900839"/>
                </a:lnTo>
                <a:lnTo>
                  <a:pt x="0" y="900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893891" y="1345919"/>
            <a:ext cx="12500218" cy="91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1"/>
              </a:lnSpc>
            </a:pPr>
            <a:r>
              <a:rPr lang="en-US" sz="53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What skill these people have in common?</a:t>
            </a:r>
          </a:p>
        </p:txBody>
      </p:sp>
      <p:sp>
        <p:nvSpPr>
          <p:cNvPr id="5" name="Freeform 5"/>
          <p:cNvSpPr/>
          <p:nvPr/>
        </p:nvSpPr>
        <p:spPr>
          <a:xfrm>
            <a:off x="-1077449" y="3188766"/>
            <a:ext cx="4389506" cy="6361603"/>
          </a:xfrm>
          <a:custGeom>
            <a:avLst/>
            <a:gdLst/>
            <a:ahLst/>
            <a:cxnLst/>
            <a:rect l="l" t="t" r="r" b="b"/>
            <a:pathLst>
              <a:path w="4389506" h="6361603">
                <a:moveTo>
                  <a:pt x="0" y="0"/>
                </a:moveTo>
                <a:lnTo>
                  <a:pt x="4389506" y="0"/>
                </a:lnTo>
                <a:lnTo>
                  <a:pt x="4389506" y="6361603"/>
                </a:lnTo>
                <a:lnTo>
                  <a:pt x="0" y="63616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35395" y="7515901"/>
            <a:ext cx="1516991" cy="1357707"/>
          </a:xfrm>
          <a:custGeom>
            <a:avLst/>
            <a:gdLst/>
            <a:ahLst/>
            <a:cxnLst/>
            <a:rect l="l" t="t" r="r" b="b"/>
            <a:pathLst>
              <a:path w="1516991" h="1357707">
                <a:moveTo>
                  <a:pt x="0" y="0"/>
                </a:moveTo>
                <a:lnTo>
                  <a:pt x="1516992" y="0"/>
                </a:lnTo>
                <a:lnTo>
                  <a:pt x="1516992" y="1357707"/>
                </a:lnTo>
                <a:lnTo>
                  <a:pt x="0" y="1357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6400" y="2743055"/>
            <a:ext cx="10328221" cy="314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Mark Zuckerburg</a:t>
            </a:r>
          </a:p>
          <a:p>
            <a:pPr algn="just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Elon Musk</a:t>
            </a:r>
          </a:p>
          <a:p>
            <a:pPr algn="just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Bill Gates</a:t>
            </a:r>
          </a:p>
        </p:txBody>
      </p:sp>
      <p:sp>
        <p:nvSpPr>
          <p:cNvPr id="8" name="Freeform 8"/>
          <p:cNvSpPr/>
          <p:nvPr/>
        </p:nvSpPr>
        <p:spPr>
          <a:xfrm>
            <a:off x="3652387" y="8194754"/>
            <a:ext cx="1188319" cy="1063546"/>
          </a:xfrm>
          <a:custGeom>
            <a:avLst/>
            <a:gdLst/>
            <a:ahLst/>
            <a:cxnLst/>
            <a:rect l="l" t="t" r="r" b="b"/>
            <a:pathLst>
              <a:path w="1188319" h="1063546">
                <a:moveTo>
                  <a:pt x="0" y="0"/>
                </a:moveTo>
                <a:lnTo>
                  <a:pt x="1188319" y="0"/>
                </a:lnTo>
                <a:lnTo>
                  <a:pt x="1188319" y="1063546"/>
                </a:lnTo>
                <a:lnTo>
                  <a:pt x="0" y="10635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1498" y="3926174"/>
            <a:ext cx="791612" cy="900839"/>
          </a:xfrm>
          <a:custGeom>
            <a:avLst/>
            <a:gdLst/>
            <a:ahLst/>
            <a:cxnLst/>
            <a:rect l="l" t="t" r="r" b="b"/>
            <a:pathLst>
              <a:path w="791612" h="900839">
                <a:moveTo>
                  <a:pt x="0" y="0"/>
                </a:moveTo>
                <a:lnTo>
                  <a:pt x="791612" y="0"/>
                </a:lnTo>
                <a:lnTo>
                  <a:pt x="791612" y="900839"/>
                </a:lnTo>
                <a:lnTo>
                  <a:pt x="0" y="900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39589" y="5140532"/>
            <a:ext cx="791612" cy="900839"/>
          </a:xfrm>
          <a:custGeom>
            <a:avLst/>
            <a:gdLst/>
            <a:ahLst/>
            <a:cxnLst/>
            <a:rect l="l" t="t" r="r" b="b"/>
            <a:pathLst>
              <a:path w="791612" h="900839">
                <a:moveTo>
                  <a:pt x="0" y="0"/>
                </a:moveTo>
                <a:lnTo>
                  <a:pt x="791613" y="0"/>
                </a:lnTo>
                <a:lnTo>
                  <a:pt x="791613" y="900839"/>
                </a:lnTo>
                <a:lnTo>
                  <a:pt x="0" y="900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628681" y="6210156"/>
            <a:ext cx="12500218" cy="1005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1"/>
              </a:lnSpc>
            </a:pPr>
            <a:r>
              <a:rPr lang="en-US" sz="5800" b="1">
                <a:solidFill>
                  <a:srgbClr val="FF747C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They are all amazing progammers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6095" y="3319578"/>
            <a:ext cx="1502121" cy="1440158"/>
          </a:xfrm>
          <a:custGeom>
            <a:avLst/>
            <a:gdLst/>
            <a:ahLst/>
            <a:cxnLst/>
            <a:rect l="l" t="t" r="r" b="b"/>
            <a:pathLst>
              <a:path w="1502121" h="1440158">
                <a:moveTo>
                  <a:pt x="0" y="0"/>
                </a:moveTo>
                <a:lnTo>
                  <a:pt x="1502121" y="0"/>
                </a:lnTo>
                <a:lnTo>
                  <a:pt x="1502121" y="1440159"/>
                </a:lnTo>
                <a:lnTo>
                  <a:pt x="0" y="1440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613733" y="516731"/>
            <a:ext cx="7060534" cy="157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Course Plan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83887" y="2716221"/>
            <a:ext cx="12637266" cy="679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1: Printing Fun – Say Hello to Python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Variables – Remembering Things in Code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3: If/Else – Making Decisions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4: Loops – Doing Things Again and Again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5: Build a Mini Game – Guessing or Quiz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6: Lists – Collecting Many Things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7: Functions – Teach the Computer a New Trick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8: Files – Saving and Reading Data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9: Simple App with Gradio – Make Your Own Tool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10: Final Project – Build and Present Your App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7" name="Freeform 7"/>
          <p:cNvSpPr/>
          <p:nvPr/>
        </p:nvSpPr>
        <p:spPr>
          <a:xfrm rot="2397168">
            <a:off x="13271008" y="557647"/>
            <a:ext cx="2014377" cy="1797832"/>
          </a:xfrm>
          <a:custGeom>
            <a:avLst/>
            <a:gdLst/>
            <a:ahLst/>
            <a:cxnLst/>
            <a:rect l="l" t="t" r="r" b="b"/>
            <a:pathLst>
              <a:path w="2014377" h="1797832">
                <a:moveTo>
                  <a:pt x="0" y="0"/>
                </a:moveTo>
                <a:lnTo>
                  <a:pt x="2014377" y="0"/>
                </a:lnTo>
                <a:lnTo>
                  <a:pt x="2014377" y="1797832"/>
                </a:lnTo>
                <a:lnTo>
                  <a:pt x="0" y="17978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397168">
            <a:off x="15945537" y="630141"/>
            <a:ext cx="1123019" cy="1002295"/>
          </a:xfrm>
          <a:custGeom>
            <a:avLst/>
            <a:gdLst/>
            <a:ahLst/>
            <a:cxnLst/>
            <a:rect l="l" t="t" r="r" b="b"/>
            <a:pathLst>
              <a:path w="1123019" h="1002295">
                <a:moveTo>
                  <a:pt x="0" y="0"/>
                </a:moveTo>
                <a:lnTo>
                  <a:pt x="1123019" y="0"/>
                </a:lnTo>
                <a:lnTo>
                  <a:pt x="1123019" y="1002295"/>
                </a:lnTo>
                <a:lnTo>
                  <a:pt x="0" y="1002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628586" y="4175560"/>
            <a:ext cx="1502121" cy="1440158"/>
          </a:xfrm>
          <a:custGeom>
            <a:avLst/>
            <a:gdLst/>
            <a:ahLst/>
            <a:cxnLst/>
            <a:rect l="l" t="t" r="r" b="b"/>
            <a:pathLst>
              <a:path w="1502121" h="1440158">
                <a:moveTo>
                  <a:pt x="0" y="0"/>
                </a:moveTo>
                <a:lnTo>
                  <a:pt x="1502121" y="0"/>
                </a:lnTo>
                <a:lnTo>
                  <a:pt x="1502121" y="1440158"/>
                </a:lnTo>
                <a:lnTo>
                  <a:pt x="0" y="1440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73194" y="3214803"/>
            <a:ext cx="13541613" cy="630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1082" lvl="1" indent="-550541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Computers don’t know anything on their own</a:t>
            </a:r>
          </a:p>
          <a:p>
            <a:pPr marL="1101082" lvl="1" indent="-550541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They only follow the exact instructions</a:t>
            </a:r>
          </a:p>
          <a:p>
            <a:pPr marL="1101082" lvl="1" indent="-550541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They can’t 'guess' or 'understand' like humans</a:t>
            </a:r>
          </a:p>
          <a:p>
            <a:pPr marL="1101082" lvl="1" indent="-550541" algn="l">
              <a:lnSpc>
                <a:spcPts val="7139"/>
              </a:lnSpc>
              <a:buFont typeface="Arial"/>
              <a:buChar char="•"/>
            </a:pPr>
            <a:r>
              <a:rPr lang="en-US" sz="50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That’s why we need to be very clear!</a:t>
            </a:r>
          </a:p>
          <a:p>
            <a:pPr algn="l">
              <a:lnSpc>
                <a:spcPts val="7139"/>
              </a:lnSpc>
            </a:pPr>
            <a:r>
              <a:rPr lang="en-US" sz="50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 </a:t>
            </a:r>
          </a:p>
          <a:p>
            <a:pPr algn="l">
              <a:lnSpc>
                <a:spcPts val="7139"/>
              </a:lnSpc>
            </a:pPr>
            <a:endParaRPr lang="en-US" sz="5099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l">
              <a:lnSpc>
                <a:spcPts val="7139"/>
              </a:lnSpc>
            </a:pPr>
            <a:endParaRPr lang="en-US" sz="5099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579495" y="524482"/>
            <a:ext cx="1149483" cy="2795096"/>
          </a:xfrm>
          <a:custGeom>
            <a:avLst/>
            <a:gdLst/>
            <a:ahLst/>
            <a:cxnLst/>
            <a:rect l="l" t="t" r="r" b="b"/>
            <a:pathLst>
              <a:path w="1149483" h="2795096">
                <a:moveTo>
                  <a:pt x="0" y="0"/>
                </a:moveTo>
                <a:lnTo>
                  <a:pt x="1149483" y="0"/>
                </a:lnTo>
                <a:lnTo>
                  <a:pt x="1149483" y="2795096"/>
                </a:lnTo>
                <a:lnTo>
                  <a:pt x="0" y="2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Why Are Computers Dumb?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38766" y="7751112"/>
            <a:ext cx="10390510" cy="73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1"/>
              </a:lnSpc>
              <a:spcBef>
                <a:spcPct val="0"/>
              </a:spcBef>
            </a:pPr>
            <a:r>
              <a:rPr lang="en-US" sz="4200">
                <a:solidFill>
                  <a:srgbClr val="FE746F"/>
                </a:solidFill>
                <a:latin typeface="Schoolbell"/>
                <a:ea typeface="Schoolbell"/>
                <a:cs typeface="Schoolbell"/>
                <a:sym typeface="Schoolbell"/>
              </a:rPr>
              <a:t>No thinking   |  No guessing  |  No common sense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092095" y="2259031"/>
            <a:ext cx="4022614" cy="4874543"/>
          </a:xfrm>
          <a:custGeom>
            <a:avLst/>
            <a:gdLst/>
            <a:ahLst/>
            <a:cxnLst/>
            <a:rect l="l" t="t" r="r" b="b"/>
            <a:pathLst>
              <a:path w="4022614" h="4874543">
                <a:moveTo>
                  <a:pt x="0" y="0"/>
                </a:moveTo>
                <a:lnTo>
                  <a:pt x="4022614" y="0"/>
                </a:lnTo>
                <a:lnTo>
                  <a:pt x="4022614" y="4874543"/>
                </a:lnTo>
                <a:lnTo>
                  <a:pt x="0" y="4874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38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373194" y="2826909"/>
            <a:ext cx="11480993" cy="760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If you tell a computer:</a:t>
            </a:r>
          </a:p>
          <a:p>
            <a:pPr algn="l">
              <a:lnSpc>
                <a:spcPts val="6019"/>
              </a:lnSpc>
            </a:pPr>
            <a:endParaRPr lang="en-US" sz="4299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“Make me a sandwich.”</a:t>
            </a: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It won’t know what bread is</a:t>
            </a: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It won’t know where the bread is</a:t>
            </a: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It won’t know where the kitchen is</a:t>
            </a:r>
          </a:p>
          <a:p>
            <a:pPr algn="l">
              <a:lnSpc>
                <a:spcPts val="6019"/>
              </a:lnSpc>
            </a:pPr>
            <a:endParaRPr lang="en-US" sz="4299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Unless you explain it step-by-step!</a:t>
            </a:r>
          </a:p>
          <a:p>
            <a:pPr algn="l">
              <a:lnSpc>
                <a:spcPts val="6019"/>
              </a:lnSpc>
            </a:pPr>
            <a:endParaRPr lang="en-US" sz="4299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l">
              <a:lnSpc>
                <a:spcPts val="6019"/>
              </a:lnSpc>
            </a:pPr>
            <a:endParaRPr lang="en-US" sz="4299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Why Are Computers Dumb?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92095" y="7047849"/>
            <a:ext cx="4010387" cy="70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3"/>
              </a:lnSpc>
              <a:spcBef>
                <a:spcPct val="0"/>
              </a:spcBef>
            </a:pPr>
            <a:r>
              <a:rPr lang="en-US" sz="4088" b="1">
                <a:solidFill>
                  <a:srgbClr val="F5C718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I’m such a dumbo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900885" y="4395795"/>
            <a:ext cx="3943650" cy="2302106"/>
          </a:xfrm>
          <a:custGeom>
            <a:avLst/>
            <a:gdLst/>
            <a:ahLst/>
            <a:cxnLst/>
            <a:rect l="l" t="t" r="r" b="b"/>
            <a:pathLst>
              <a:path w="3943650" h="2302106">
                <a:moveTo>
                  <a:pt x="0" y="0"/>
                </a:moveTo>
                <a:lnTo>
                  <a:pt x="3943650" y="0"/>
                </a:lnTo>
                <a:lnTo>
                  <a:pt x="3943650" y="2302106"/>
                </a:lnTo>
                <a:lnTo>
                  <a:pt x="0" y="2302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072262" y="4086236"/>
            <a:ext cx="4187038" cy="2611665"/>
          </a:xfrm>
          <a:custGeom>
            <a:avLst/>
            <a:gdLst/>
            <a:ahLst/>
            <a:cxnLst/>
            <a:rect l="l" t="t" r="r" b="b"/>
            <a:pathLst>
              <a:path w="4187038" h="2611665">
                <a:moveTo>
                  <a:pt x="0" y="0"/>
                </a:moveTo>
                <a:lnTo>
                  <a:pt x="4187038" y="0"/>
                </a:lnTo>
                <a:lnTo>
                  <a:pt x="4187038" y="2611665"/>
                </a:lnTo>
                <a:lnTo>
                  <a:pt x="0" y="2611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41405" y="4697620"/>
            <a:ext cx="3368894" cy="2000281"/>
          </a:xfrm>
          <a:custGeom>
            <a:avLst/>
            <a:gdLst/>
            <a:ahLst/>
            <a:cxnLst/>
            <a:rect l="l" t="t" r="r" b="b"/>
            <a:pathLst>
              <a:path w="3368894" h="2000281">
                <a:moveTo>
                  <a:pt x="0" y="0"/>
                </a:moveTo>
                <a:lnTo>
                  <a:pt x="3368894" y="0"/>
                </a:lnTo>
                <a:lnTo>
                  <a:pt x="3368894" y="2000281"/>
                </a:lnTo>
                <a:lnTo>
                  <a:pt x="0" y="2000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98638" y="516731"/>
            <a:ext cx="17090724" cy="15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We are surrouned by Computers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8129" y="7893565"/>
            <a:ext cx="7954133" cy="109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>
                <a:solidFill>
                  <a:srgbClr val="8ACB2A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.... What Else?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83956">
            <a:off x="173053" y="359156"/>
            <a:ext cx="1711295" cy="1339088"/>
          </a:xfrm>
          <a:custGeom>
            <a:avLst/>
            <a:gdLst/>
            <a:ahLst/>
            <a:cxnLst/>
            <a:rect l="l" t="t" r="r" b="b"/>
            <a:pathLst>
              <a:path w="1711295" h="1339088">
                <a:moveTo>
                  <a:pt x="0" y="0"/>
                </a:moveTo>
                <a:lnTo>
                  <a:pt x="1711294" y="0"/>
                </a:lnTo>
                <a:lnTo>
                  <a:pt x="1711294" y="1339088"/>
                </a:lnTo>
                <a:lnTo>
                  <a:pt x="0" y="133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83956">
            <a:off x="16081244" y="345434"/>
            <a:ext cx="2106408" cy="1366532"/>
          </a:xfrm>
          <a:custGeom>
            <a:avLst/>
            <a:gdLst/>
            <a:ahLst/>
            <a:cxnLst/>
            <a:rect l="l" t="t" r="r" b="b"/>
            <a:pathLst>
              <a:path w="2106408" h="1366532">
                <a:moveTo>
                  <a:pt x="0" y="0"/>
                </a:moveTo>
                <a:lnTo>
                  <a:pt x="2106408" y="0"/>
                </a:lnTo>
                <a:lnTo>
                  <a:pt x="2106408" y="1366532"/>
                </a:lnTo>
                <a:lnTo>
                  <a:pt x="0" y="13665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13545" y="2905308"/>
            <a:ext cx="7914355" cy="370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Go to the Kitchen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Open Refrigerator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Get water from 2nd shelf on the door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Close fridge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Get back to the living room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Get close to me, without hitting 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98671" y="319255"/>
            <a:ext cx="11090657" cy="182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sz="52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Task: Tell a Robot To Get Water From Refrigerator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11620" y="2905308"/>
            <a:ext cx="7914355" cy="617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Turn left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Move 10 steps forward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Turn right 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Move 8 steps forward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Move your arm to 5 feet height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Hold the door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Pull it with a small force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....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....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....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78133" y="600175"/>
            <a:ext cx="14331733" cy="136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How do we talk to computers?</a:t>
            </a:r>
          </a:p>
        </p:txBody>
      </p:sp>
      <p:sp>
        <p:nvSpPr>
          <p:cNvPr id="5" name="Freeform 5"/>
          <p:cNvSpPr/>
          <p:nvPr/>
        </p:nvSpPr>
        <p:spPr>
          <a:xfrm>
            <a:off x="-1077449" y="3188766"/>
            <a:ext cx="4389506" cy="6361603"/>
          </a:xfrm>
          <a:custGeom>
            <a:avLst/>
            <a:gdLst/>
            <a:ahLst/>
            <a:cxnLst/>
            <a:rect l="l" t="t" r="r" b="b"/>
            <a:pathLst>
              <a:path w="4389506" h="6361603">
                <a:moveTo>
                  <a:pt x="0" y="0"/>
                </a:moveTo>
                <a:lnTo>
                  <a:pt x="4389506" y="0"/>
                </a:lnTo>
                <a:lnTo>
                  <a:pt x="4389506" y="6361603"/>
                </a:lnTo>
                <a:lnTo>
                  <a:pt x="0" y="63616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35395" y="7515901"/>
            <a:ext cx="1516991" cy="1357707"/>
          </a:xfrm>
          <a:custGeom>
            <a:avLst/>
            <a:gdLst/>
            <a:ahLst/>
            <a:cxnLst/>
            <a:rect l="l" t="t" r="r" b="b"/>
            <a:pathLst>
              <a:path w="1516991" h="1357707">
                <a:moveTo>
                  <a:pt x="0" y="0"/>
                </a:moveTo>
                <a:lnTo>
                  <a:pt x="1516992" y="0"/>
                </a:lnTo>
                <a:lnTo>
                  <a:pt x="1516992" y="1357707"/>
                </a:lnTo>
                <a:lnTo>
                  <a:pt x="0" y="1357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087998" y="2642698"/>
            <a:ext cx="1317130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747C"/>
                </a:solidFill>
                <a:latin typeface="Schoolbell"/>
                <a:ea typeface="Schoolbell"/>
                <a:cs typeface="Schoolbell"/>
                <a:sym typeface="Schoolbell"/>
              </a:rPr>
              <a:t>We program them 🙂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87998" y="3380105"/>
            <a:ext cx="13171302" cy="555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But all computers understand is 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0 = off, 1 = on — like tiny light switches.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Everything — letters, numbers, pictures — is made from these!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00        Number 0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01        Number 1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1011      Number 11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01100001  Letter a</a:t>
            </a:r>
          </a:p>
        </p:txBody>
      </p:sp>
      <p:sp>
        <p:nvSpPr>
          <p:cNvPr id="9" name="Freeform 9"/>
          <p:cNvSpPr/>
          <p:nvPr/>
        </p:nvSpPr>
        <p:spPr>
          <a:xfrm rot="2856464">
            <a:off x="15419889" y="2438489"/>
            <a:ext cx="1759359" cy="1574626"/>
          </a:xfrm>
          <a:custGeom>
            <a:avLst/>
            <a:gdLst/>
            <a:ahLst/>
            <a:cxnLst/>
            <a:rect l="l" t="t" r="r" b="b"/>
            <a:pathLst>
              <a:path w="1759359" h="1574626">
                <a:moveTo>
                  <a:pt x="0" y="0"/>
                </a:moveTo>
                <a:lnTo>
                  <a:pt x="1759359" y="0"/>
                </a:lnTo>
                <a:lnTo>
                  <a:pt x="1759359" y="1574626"/>
                </a:lnTo>
                <a:lnTo>
                  <a:pt x="0" y="1574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21498" y="3926174"/>
            <a:ext cx="791612" cy="900839"/>
          </a:xfrm>
          <a:custGeom>
            <a:avLst/>
            <a:gdLst/>
            <a:ahLst/>
            <a:cxnLst/>
            <a:rect l="l" t="t" r="r" b="b"/>
            <a:pathLst>
              <a:path w="791612" h="900839">
                <a:moveTo>
                  <a:pt x="0" y="0"/>
                </a:moveTo>
                <a:lnTo>
                  <a:pt x="791612" y="0"/>
                </a:lnTo>
                <a:lnTo>
                  <a:pt x="791612" y="900839"/>
                </a:lnTo>
                <a:lnTo>
                  <a:pt x="0" y="900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39589" y="5140532"/>
            <a:ext cx="791612" cy="900839"/>
          </a:xfrm>
          <a:custGeom>
            <a:avLst/>
            <a:gdLst/>
            <a:ahLst/>
            <a:cxnLst/>
            <a:rect l="l" t="t" r="r" b="b"/>
            <a:pathLst>
              <a:path w="791612" h="900839">
                <a:moveTo>
                  <a:pt x="0" y="0"/>
                </a:moveTo>
                <a:lnTo>
                  <a:pt x="791613" y="0"/>
                </a:lnTo>
                <a:lnTo>
                  <a:pt x="791613" y="900839"/>
                </a:lnTo>
                <a:lnTo>
                  <a:pt x="0" y="900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Macintosh PowerPoint</Application>
  <PresentationFormat>Custom</PresentationFormat>
  <Paragraphs>101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Cabin Sketch Bold</vt:lpstr>
      <vt:lpstr>Courier New OS</vt:lpstr>
      <vt:lpstr>Courier New OS Bold</vt:lpstr>
      <vt:lpstr>Schoolbell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1</dc:title>
  <cp:lastModifiedBy>ASIM MUNAWAR</cp:lastModifiedBy>
  <cp:revision>2</cp:revision>
  <dcterms:created xsi:type="dcterms:W3CDTF">2006-08-16T00:00:00Z</dcterms:created>
  <dcterms:modified xsi:type="dcterms:W3CDTF">2025-06-29T12:32:07Z</dcterms:modified>
  <dc:identifier>DAGrM5LiNlc</dc:identifier>
</cp:coreProperties>
</file>